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7" r:id="rId3"/>
    <p:sldId id="261" r:id="rId4"/>
    <p:sldId id="262" r:id="rId5"/>
    <p:sldId id="264" r:id="rId6"/>
    <p:sldId id="266" r:id="rId7"/>
    <p:sldId id="265" r:id="rId8"/>
    <p:sldId id="276" r:id="rId9"/>
    <p:sldId id="275" r:id="rId10"/>
    <p:sldId id="267" r:id="rId11"/>
    <p:sldId id="271" r:id="rId12"/>
    <p:sldId id="270" r:id="rId13"/>
    <p:sldId id="272" r:id="rId14"/>
    <p:sldId id="273" r:id="rId15"/>
    <p:sldId id="274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-1408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4.png>
</file>

<file path=ppt/media/image5.tif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997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9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90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7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778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738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777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005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29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694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412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EB5E3-5D11-4A06-90DD-4FE482046D0D}" type="datetimeFigureOut">
              <a:rPr lang="en-US" smtClean="0"/>
              <a:pPr/>
              <a:t>09/09/2014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8E5C2-1EF3-48D1-9DED-861929A91C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24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athieu.poudret@geosiris.com" TargetMode="External"/><Relationship Id="rId4" Type="http://schemas.openxmlformats.org/officeDocument/2006/relationships/hyperlink" Target="mailto:Philippe.verney@f2i-consulting.com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testingPackageCpp.epc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08/22/2014 </a:t>
            </a:r>
            <a:r>
              <a:rPr lang="fr-FR" dirty="0" err="1" smtClean="0"/>
              <a:t>Schema</a:t>
            </a:r>
            <a:endParaRPr lang="fr-FR" dirty="0"/>
          </a:p>
        </p:txBody>
      </p:sp>
      <p:pic>
        <p:nvPicPr>
          <p:cNvPr id="4" name="Image 3" descr="Geosiris Final 2 small.bmp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60648"/>
            <a:ext cx="2592288" cy="1084920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46761" y="1316801"/>
            <a:ext cx="2926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 err="1" smtClean="0"/>
              <a:t>Using</a:t>
            </a:r>
            <a:r>
              <a:rPr lang="fr-FR" sz="1400" i="1" dirty="0" smtClean="0"/>
              <a:t> F2I-CONSULTING Resqml2 API</a:t>
            </a:r>
            <a:endParaRPr lang="fr-FR" sz="1400" i="1" dirty="0"/>
          </a:p>
        </p:txBody>
      </p:sp>
      <p:sp>
        <p:nvSpPr>
          <p:cNvPr id="8" name="ZoneTexte 7"/>
          <p:cNvSpPr txBox="1"/>
          <p:nvPr/>
        </p:nvSpPr>
        <p:spPr>
          <a:xfrm>
            <a:off x="5220072" y="5805264"/>
            <a:ext cx="3672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Contacts:</a:t>
            </a:r>
          </a:p>
          <a:p>
            <a:r>
              <a:rPr lang="fr-FR" dirty="0" smtClean="0">
                <a:hlinkClick r:id="rId3"/>
              </a:rPr>
              <a:t>mathieu.poudret@geosiris.com</a:t>
            </a:r>
            <a:endParaRPr lang="fr-FR" dirty="0" smtClean="0"/>
          </a:p>
          <a:p>
            <a:r>
              <a:rPr lang="fr-FR" dirty="0">
                <a:hlinkClick r:id="rId4"/>
              </a:rPr>
              <a:t>p</a:t>
            </a:r>
            <a:r>
              <a:rPr lang="fr-FR" dirty="0" smtClean="0">
                <a:hlinkClick r:id="rId4"/>
              </a:rPr>
              <a:t>hilippe.verney@f2i-consulting.com</a:t>
            </a:r>
            <a:endParaRPr lang="fr-FR" dirty="0" smtClean="0"/>
          </a:p>
          <a:p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2471223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Screenshot</a:t>
            </a:r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5724128" y="2060848"/>
            <a:ext cx="30963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fr-FR" dirty="0" smtClean="0"/>
              <a:t> </a:t>
            </a:r>
            <a:r>
              <a:rPr lang="fr-FR" dirty="0" err="1" smtClean="0"/>
              <a:t>Red</a:t>
            </a:r>
            <a:r>
              <a:rPr lang="fr-FR" dirty="0" smtClean="0"/>
              <a:t> rectangle (top of the illustration) </a:t>
            </a:r>
            <a:r>
              <a:rPr lang="fr-FR" dirty="0" err="1" smtClean="0"/>
              <a:t>is</a:t>
            </a:r>
            <a:r>
              <a:rPr lang="fr-FR" dirty="0" smtClean="0"/>
              <a:t> the </a:t>
            </a:r>
            <a:r>
              <a:rPr lang="fr-FR" dirty="0" err="1" smtClean="0"/>
              <a:t>seismic</a:t>
            </a:r>
            <a:r>
              <a:rPr lang="fr-FR" dirty="0" smtClean="0"/>
              <a:t> </a:t>
            </a:r>
            <a:r>
              <a:rPr lang="fr-FR" dirty="0" err="1" smtClean="0"/>
              <a:t>lattice</a:t>
            </a:r>
            <a:endParaRPr lang="fr-FR" dirty="0" smtClean="0"/>
          </a:p>
          <a:p>
            <a:pPr lvl="1">
              <a:buFont typeface="Arial" pitchFamily="34" charset="0"/>
              <a:buChar char="•"/>
            </a:pPr>
            <a:r>
              <a:rPr lang="fr-FR" dirty="0" err="1" smtClean="0"/>
              <a:t>Numbers</a:t>
            </a:r>
            <a:r>
              <a:rPr lang="fr-FR" dirty="0" smtClean="0"/>
              <a:t> are </a:t>
            </a:r>
            <a:r>
              <a:rPr lang="fr-FR" dirty="0" err="1" smtClean="0"/>
              <a:t>inlines</a:t>
            </a:r>
            <a:r>
              <a:rPr lang="fr-FR" dirty="0" smtClean="0"/>
              <a:t> (</a:t>
            </a:r>
            <a:r>
              <a:rPr lang="fr-FR" dirty="0" err="1" smtClean="0"/>
              <a:t>left</a:t>
            </a:r>
            <a:r>
              <a:rPr lang="fr-FR" dirty="0" smtClean="0"/>
              <a:t> to right) and </a:t>
            </a:r>
            <a:r>
              <a:rPr lang="fr-FR" dirty="0" err="1" smtClean="0"/>
              <a:t>crosslines</a:t>
            </a:r>
            <a:r>
              <a:rPr lang="fr-FR" dirty="0" smtClean="0"/>
              <a:t> (front to back)</a:t>
            </a:r>
          </a:p>
          <a:p>
            <a:pPr lvl="1">
              <a:buFont typeface="Arial" pitchFamily="34" charset="0"/>
              <a:buChar char="•"/>
            </a:pPr>
            <a:endParaRPr lang="fr-FR" dirty="0" smtClean="0"/>
          </a:p>
          <a:p>
            <a:pPr>
              <a:buFont typeface="Arial" pitchFamily="34" charset="0"/>
              <a:buChar char="•"/>
            </a:pPr>
            <a:r>
              <a:rPr lang="fr-FR" dirty="0" smtClean="0"/>
              <a:t> </a:t>
            </a:r>
            <a:r>
              <a:rPr lang="fr-FR" dirty="0" err="1" smtClean="0"/>
              <a:t>Blank</a:t>
            </a:r>
            <a:r>
              <a:rPr lang="fr-FR" dirty="0" smtClean="0"/>
              <a:t> </a:t>
            </a:r>
            <a:r>
              <a:rPr lang="fr-FR" dirty="0" err="1" smtClean="0"/>
              <a:t>vertices</a:t>
            </a:r>
            <a:r>
              <a:rPr lang="fr-FR" dirty="0" smtClean="0"/>
              <a:t> are </a:t>
            </a:r>
            <a:r>
              <a:rPr lang="fr-FR" dirty="0" err="1" smtClean="0"/>
              <a:t>grid</a:t>
            </a:r>
            <a:r>
              <a:rPr lang="fr-FR" dirty="0" smtClean="0"/>
              <a:t> 2d </a:t>
            </a:r>
            <a:r>
              <a:rPr lang="fr-FR" dirty="0" err="1" smtClean="0"/>
              <a:t>nodes</a:t>
            </a:r>
            <a:r>
              <a:rPr lang="fr-FR" dirty="0" smtClean="0"/>
              <a:t> of the top horizon</a:t>
            </a:r>
          </a:p>
          <a:p>
            <a:pPr>
              <a:buFont typeface="Arial" pitchFamily="34" charset="0"/>
              <a:buChar char="•"/>
            </a:pPr>
            <a:endParaRPr lang="fr-FR" dirty="0" smtClean="0"/>
          </a:p>
          <a:p>
            <a:pPr>
              <a:buFont typeface="Arial" pitchFamily="34" charset="0"/>
              <a:buChar char="•"/>
            </a:pPr>
            <a:r>
              <a:rPr lang="fr-FR" dirty="0" smtClean="0"/>
              <a:t> Blue </a:t>
            </a:r>
            <a:r>
              <a:rPr lang="fr-FR" dirty="0" err="1" smtClean="0"/>
              <a:t>vertices</a:t>
            </a:r>
            <a:r>
              <a:rPr lang="fr-FR" dirty="0" smtClean="0"/>
              <a:t> are a point set </a:t>
            </a:r>
            <a:r>
              <a:rPr lang="fr-FR" dirty="0" err="1" smtClean="0"/>
              <a:t>representation</a:t>
            </a:r>
            <a:r>
              <a:rPr lang="fr-FR" dirty="0" smtClean="0"/>
              <a:t> of Top horizon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their</a:t>
            </a:r>
            <a:r>
              <a:rPr lang="fr-FR" dirty="0" smtClean="0"/>
              <a:t> Z values.</a:t>
            </a:r>
          </a:p>
          <a:p>
            <a:endParaRPr lang="fr-FR" dirty="0" smtClean="0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/>
          <a:srcRect b="16667"/>
          <a:stretch/>
        </p:blipFill>
        <p:spPr bwMode="auto">
          <a:xfrm>
            <a:off x="107504" y="2060848"/>
            <a:ext cx="5449542" cy="36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Sealed surface framework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/>
          </a:bodyPr>
          <a:lstStyle/>
          <a:p>
            <a:endParaRPr lang="fr-FR" dirty="0" smtClean="0"/>
          </a:p>
          <a:p>
            <a:r>
              <a:rPr lang="fr-FR" dirty="0" smtClean="0"/>
              <a:t>2 </a:t>
            </a:r>
            <a:r>
              <a:rPr lang="fr-FR" dirty="0" err="1" smtClean="0"/>
              <a:t>sealed</a:t>
            </a:r>
            <a:r>
              <a:rPr lang="fr-FR" dirty="0" smtClean="0"/>
              <a:t> surface </a:t>
            </a:r>
            <a:r>
              <a:rPr lang="fr-FR" dirty="0" err="1" smtClean="0"/>
              <a:t>framework</a:t>
            </a:r>
            <a:endParaRPr lang="fr-FR" dirty="0" smtClean="0"/>
          </a:p>
          <a:p>
            <a:pPr lvl="1"/>
            <a:r>
              <a:rPr lang="fr-FR" dirty="0" smtClean="0"/>
              <a:t>1 </a:t>
            </a:r>
            <a:r>
              <a:rPr lang="fr-FR" dirty="0" err="1" smtClean="0"/>
              <a:t>according</a:t>
            </a:r>
            <a:r>
              <a:rPr lang="fr-FR" dirty="0" smtClean="0"/>
              <a:t> to single patch </a:t>
            </a:r>
            <a:r>
              <a:rPr lang="fr-FR" dirty="0" err="1" smtClean="0"/>
              <a:t>triangulated</a:t>
            </a:r>
            <a:r>
              <a:rPr lang="fr-FR" dirty="0" smtClean="0"/>
              <a:t> </a:t>
            </a:r>
            <a:r>
              <a:rPr lang="fr-FR" dirty="0" err="1" smtClean="0"/>
              <a:t>fault</a:t>
            </a:r>
            <a:endParaRPr lang="fr-FR" dirty="0" smtClean="0"/>
          </a:p>
          <a:p>
            <a:pPr lvl="1"/>
            <a:r>
              <a:rPr lang="fr-FR" dirty="0" smtClean="0"/>
              <a:t>1 </a:t>
            </a:r>
            <a:r>
              <a:rPr lang="fr-FR" dirty="0" err="1" smtClean="0"/>
              <a:t>according</a:t>
            </a:r>
            <a:r>
              <a:rPr lang="fr-FR" dirty="0" smtClean="0"/>
              <a:t> to 5 </a:t>
            </a:r>
            <a:r>
              <a:rPr lang="fr-FR" dirty="0" err="1" smtClean="0"/>
              <a:t>triangulated</a:t>
            </a:r>
            <a:r>
              <a:rPr lang="fr-FR" dirty="0" smtClean="0"/>
              <a:t> patches </a:t>
            </a:r>
            <a:r>
              <a:rPr lang="fr-FR" dirty="0" err="1" smtClean="0"/>
              <a:t>fault</a:t>
            </a:r>
            <a:endParaRPr lang="fr-FR" dirty="0" smtClean="0"/>
          </a:p>
          <a:p>
            <a:r>
              <a:rPr lang="fr-FR" dirty="0" smtClean="0"/>
              <a:t>4 contacts </a:t>
            </a:r>
            <a:r>
              <a:rPr lang="fr-FR" dirty="0" err="1" smtClean="0"/>
              <a:t>between</a:t>
            </a:r>
            <a:r>
              <a:rPr lang="fr-FR" dirty="0" smtClean="0"/>
              <a:t> horizon and </a:t>
            </a:r>
            <a:r>
              <a:rPr lang="fr-FR" dirty="0" err="1" smtClean="0"/>
              <a:t>fault</a:t>
            </a:r>
            <a:endParaRPr lang="fr-FR" dirty="0" smtClean="0"/>
          </a:p>
          <a:p>
            <a:pPr lvl="1"/>
            <a:r>
              <a:rPr lang="fr-FR" dirty="0" smtClean="0"/>
              <a:t>2 contact </a:t>
            </a:r>
            <a:r>
              <a:rPr lang="fr-FR" dirty="0" err="1" smtClean="0"/>
              <a:t>identity</a:t>
            </a:r>
            <a:r>
              <a:rPr lang="fr-FR" dirty="0" smtClean="0"/>
              <a:t> : </a:t>
            </a:r>
            <a:r>
              <a:rPr lang="fr-FR" dirty="0" err="1" smtClean="0"/>
              <a:t>previous</a:t>
            </a:r>
            <a:r>
              <a:rPr lang="fr-FR" dirty="0" smtClean="0"/>
              <a:t> colocation</a:t>
            </a:r>
          </a:p>
          <a:p>
            <a:pPr lvl="1"/>
            <a:r>
              <a:rPr lang="fr-FR" dirty="0" err="1" smtClean="0"/>
              <a:t>Each</a:t>
            </a:r>
            <a:r>
              <a:rPr lang="fr-FR" dirty="0" smtClean="0"/>
              <a:t> contact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composed</a:t>
            </a:r>
            <a:r>
              <a:rPr lang="fr-FR" dirty="0" smtClean="0"/>
              <a:t> by 3 contact patches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1348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Contacts 3D </a:t>
            </a:r>
            <a:r>
              <a:rPr lang="fr-FR" dirty="0" err="1" smtClean="0"/>
              <a:t>Graphical</a:t>
            </a:r>
            <a:r>
              <a:rPr lang="fr-FR" dirty="0" smtClean="0"/>
              <a:t> </a:t>
            </a:r>
            <a:r>
              <a:rPr lang="fr-FR" dirty="0" err="1" smtClean="0"/>
              <a:t>view</a:t>
            </a:r>
            <a:endParaRPr lang="en-US" dirty="0"/>
          </a:p>
        </p:txBody>
      </p:sp>
      <p:pic>
        <p:nvPicPr>
          <p:cNvPr id="5" name="Image 4" descr="contac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835" y="1176072"/>
            <a:ext cx="6678541" cy="484521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21141396">
            <a:off x="3072326" y="2076932"/>
            <a:ext cx="1343163" cy="277596"/>
          </a:xfrm>
          <a:prstGeom prst="rect">
            <a:avLst/>
          </a:prstGeom>
          <a:noFill/>
          <a:ln w="381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 rot="21141396">
            <a:off x="3360358" y="2508980"/>
            <a:ext cx="1343163" cy="277596"/>
          </a:xfrm>
          <a:prstGeom prst="rect">
            <a:avLst/>
          </a:prstGeom>
          <a:noFill/>
          <a:ln w="381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Connecteur droit avec flèche 6"/>
          <p:cNvCxnSpPr>
            <a:stCxn id="3" idx="1"/>
          </p:cNvCxnSpPr>
          <p:nvPr/>
        </p:nvCxnSpPr>
        <p:spPr>
          <a:xfrm flipH="1" flipV="1">
            <a:off x="1763688" y="2276872"/>
            <a:ext cx="1314605" cy="2818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avec flèche 7"/>
          <p:cNvCxnSpPr>
            <a:stCxn id="6" idx="1"/>
          </p:cNvCxnSpPr>
          <p:nvPr/>
        </p:nvCxnSpPr>
        <p:spPr>
          <a:xfrm flipH="1" flipV="1">
            <a:off x="1763688" y="2276872"/>
            <a:ext cx="1602637" cy="46023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814413" y="2103239"/>
            <a:ext cx="102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PREVIOUS </a:t>
            </a:r>
          </a:p>
          <a:p>
            <a:r>
              <a:rPr lang="fr-FR" sz="1200" dirty="0" smtClean="0"/>
              <a:t>COLOCATION</a:t>
            </a:r>
            <a:endParaRPr lang="fr-FR" sz="1200" dirty="0"/>
          </a:p>
        </p:txBody>
      </p:sp>
      <p:sp>
        <p:nvSpPr>
          <p:cNvPr id="14" name="Rectangle 13"/>
          <p:cNvSpPr/>
          <p:nvPr/>
        </p:nvSpPr>
        <p:spPr>
          <a:xfrm rot="20100067">
            <a:off x="4058030" y="3833759"/>
            <a:ext cx="1459987" cy="276740"/>
          </a:xfrm>
          <a:prstGeom prst="rect">
            <a:avLst/>
          </a:prstGeom>
          <a:noFill/>
          <a:ln w="381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 rot="19796519">
            <a:off x="4327112" y="4352093"/>
            <a:ext cx="1459987" cy="276740"/>
          </a:xfrm>
          <a:prstGeom prst="rect">
            <a:avLst/>
          </a:prstGeom>
          <a:noFill/>
          <a:ln w="381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7" name="Connecteur droit avec flèche 16"/>
          <p:cNvCxnSpPr/>
          <p:nvPr/>
        </p:nvCxnSpPr>
        <p:spPr>
          <a:xfrm flipV="1">
            <a:off x="5724128" y="4149080"/>
            <a:ext cx="1512168" cy="7200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/>
          <p:nvPr/>
        </p:nvCxnSpPr>
        <p:spPr>
          <a:xfrm>
            <a:off x="4860032" y="4077073"/>
            <a:ext cx="2376264" cy="7200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ZoneTexte 22"/>
          <p:cNvSpPr txBox="1"/>
          <p:nvPr/>
        </p:nvSpPr>
        <p:spPr>
          <a:xfrm>
            <a:off x="7236296" y="3933056"/>
            <a:ext cx="102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PREVIOUS </a:t>
            </a:r>
          </a:p>
          <a:p>
            <a:r>
              <a:rPr lang="fr-FR" sz="1200" dirty="0" smtClean="0"/>
              <a:t>COLOCATION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2071697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IJK Grids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/>
          </a:bodyPr>
          <a:lstStyle/>
          <a:p>
            <a:endParaRPr lang="fr-FR" dirty="0" smtClean="0"/>
          </a:p>
          <a:p>
            <a:r>
              <a:rPr lang="fr-FR" dirty="0" smtClean="0"/>
              <a:t>2 </a:t>
            </a:r>
            <a:r>
              <a:rPr lang="fr-FR" dirty="0" err="1" smtClean="0"/>
              <a:t>grids</a:t>
            </a:r>
            <a:endParaRPr lang="fr-FR" dirty="0" smtClean="0"/>
          </a:p>
          <a:p>
            <a:pPr lvl="1"/>
            <a:r>
              <a:rPr lang="fr-FR" dirty="0"/>
              <a:t>A single </a:t>
            </a:r>
            <a:r>
              <a:rPr lang="fr-FR" dirty="0" err="1"/>
              <a:t>cell</a:t>
            </a:r>
            <a:r>
              <a:rPr lang="fr-FR" dirty="0"/>
              <a:t> one (</a:t>
            </a:r>
            <a:r>
              <a:rPr lang="fr-FR" dirty="0" err="1"/>
              <a:t>obviously</a:t>
            </a:r>
            <a:r>
              <a:rPr lang="fr-FR" dirty="0"/>
              <a:t> non </a:t>
            </a:r>
            <a:r>
              <a:rPr lang="fr-FR" dirty="0" err="1"/>
              <a:t>splitted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A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cell</a:t>
            </a:r>
            <a:r>
              <a:rPr lang="fr-FR" dirty="0"/>
              <a:t> one (</a:t>
            </a:r>
            <a:r>
              <a:rPr lang="fr-FR" dirty="0" err="1"/>
              <a:t>splitted</a:t>
            </a:r>
            <a:r>
              <a:rPr lang="fr-FR" dirty="0" smtClean="0"/>
              <a:t>)</a:t>
            </a:r>
          </a:p>
          <a:p>
            <a:pPr lvl="2"/>
            <a:r>
              <a:rPr lang="fr-FR" dirty="0" err="1" smtClean="0"/>
              <a:t>With</a:t>
            </a:r>
            <a:r>
              <a:rPr lang="fr-FR" dirty="0" smtClean="0"/>
              <a:t> a </a:t>
            </a:r>
            <a:r>
              <a:rPr lang="fr-FR" dirty="0" err="1" smtClean="0"/>
              <a:t>discrete</a:t>
            </a:r>
            <a:r>
              <a:rPr lang="fr-FR" dirty="0" smtClean="0"/>
              <a:t> </a:t>
            </a:r>
            <a:r>
              <a:rPr lang="fr-FR" dirty="0" err="1" smtClean="0"/>
              <a:t>property</a:t>
            </a:r>
            <a:r>
              <a:rPr lang="fr-FR" dirty="0" smtClean="0"/>
              <a:t> </a:t>
            </a:r>
            <a:r>
              <a:rPr lang="fr-FR" dirty="0" err="1" smtClean="0"/>
              <a:t>indicating</a:t>
            </a:r>
            <a:r>
              <a:rPr lang="fr-FR" dirty="0" smtClean="0"/>
              <a:t> the </a:t>
            </a:r>
            <a:r>
              <a:rPr lang="fr-FR" dirty="0" err="1" smtClean="0"/>
              <a:t>cell</a:t>
            </a:r>
            <a:r>
              <a:rPr lang="fr-FR" dirty="0" smtClean="0"/>
              <a:t> index</a:t>
            </a:r>
          </a:p>
          <a:p>
            <a:pPr lvl="3"/>
            <a:r>
              <a:rPr lang="fr-FR" dirty="0" err="1" smtClean="0"/>
              <a:t>Based</a:t>
            </a:r>
            <a:r>
              <a:rPr lang="fr-FR" dirty="0" smtClean="0"/>
              <a:t> on a local </a:t>
            </a:r>
            <a:r>
              <a:rPr lang="fr-FR" dirty="0" err="1" smtClean="0"/>
              <a:t>property</a:t>
            </a:r>
            <a:r>
              <a:rPr lang="fr-FR" dirty="0" smtClean="0"/>
              <a:t> type </a:t>
            </a:r>
            <a:r>
              <a:rPr lang="fr-FR" dirty="0" err="1" smtClean="0"/>
              <a:t>inheriting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« </a:t>
            </a:r>
            <a:r>
              <a:rPr lang="fr-FR" dirty="0" err="1" smtClean="0"/>
              <a:t>discrete</a:t>
            </a:r>
            <a:r>
              <a:rPr lang="fr-FR" dirty="0" smtClean="0"/>
              <a:t> » Energistics standard </a:t>
            </a:r>
            <a:r>
              <a:rPr lang="fr-FR" dirty="0" err="1" smtClean="0"/>
              <a:t>property</a:t>
            </a:r>
            <a:r>
              <a:rPr lang="fr-FR" dirty="0" smtClean="0"/>
              <a:t> type.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46652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Single </a:t>
            </a:r>
            <a:r>
              <a:rPr lang="fr-FR" dirty="0" err="1" smtClean="0"/>
              <a:t>cell</a:t>
            </a:r>
            <a:r>
              <a:rPr lang="fr-FR" dirty="0" smtClean="0"/>
              <a:t> 2D </a:t>
            </a:r>
            <a:r>
              <a:rPr lang="fr-FR" dirty="0" err="1"/>
              <a:t>Graphical</a:t>
            </a:r>
            <a:r>
              <a:rPr lang="fr-FR" dirty="0"/>
              <a:t> </a:t>
            </a:r>
            <a:r>
              <a:rPr lang="fr-FR" dirty="0" err="1"/>
              <a:t>view</a:t>
            </a:r>
            <a:endParaRPr lang="en-US" dirty="0"/>
          </a:p>
        </p:txBody>
      </p:sp>
      <p:cxnSp>
        <p:nvCxnSpPr>
          <p:cNvPr id="5" name="Connecteur droit 4"/>
          <p:cNvCxnSpPr/>
          <p:nvPr/>
        </p:nvCxnSpPr>
        <p:spPr>
          <a:xfrm>
            <a:off x="2545261" y="3191343"/>
            <a:ext cx="1944216" cy="0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/>
          <p:cNvCxnSpPr/>
          <p:nvPr/>
        </p:nvCxnSpPr>
        <p:spPr>
          <a:xfrm>
            <a:off x="4777509" y="3479375"/>
            <a:ext cx="2376264" cy="0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>
            <a:off x="2545261" y="4625272"/>
            <a:ext cx="3062978" cy="0"/>
          </a:xfrm>
          <a:prstGeom prst="line">
            <a:avLst/>
          </a:prstGeom>
          <a:ln w="762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>
            <a:off x="5874478" y="4947584"/>
            <a:ext cx="1279295" cy="0"/>
          </a:xfrm>
          <a:prstGeom prst="line">
            <a:avLst/>
          </a:prstGeom>
          <a:ln w="762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/>
        </p:nvCxnSpPr>
        <p:spPr>
          <a:xfrm>
            <a:off x="3953609" y="2543271"/>
            <a:ext cx="2952328" cy="3615535"/>
          </a:xfrm>
          <a:prstGeom prst="line">
            <a:avLst/>
          </a:prstGeom>
          <a:ln w="76200">
            <a:solidFill>
              <a:srgbClr val="00B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/>
          <p:cNvCxnSpPr/>
          <p:nvPr/>
        </p:nvCxnSpPr>
        <p:spPr>
          <a:xfrm>
            <a:off x="899592" y="1901958"/>
            <a:ext cx="158417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>
            <a:off x="1237162" y="1495005"/>
            <a:ext cx="927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X and I</a:t>
            </a:r>
            <a:endParaRPr lang="en-US" dirty="0"/>
          </a:p>
        </p:txBody>
      </p:sp>
      <p:cxnSp>
        <p:nvCxnSpPr>
          <p:cNvPr id="27" name="Connecteur droit avec flèche 26"/>
          <p:cNvCxnSpPr/>
          <p:nvPr/>
        </p:nvCxnSpPr>
        <p:spPr>
          <a:xfrm>
            <a:off x="897881" y="1901958"/>
            <a:ext cx="0" cy="9268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ZoneTexte 29"/>
          <p:cNvSpPr txBox="1"/>
          <p:nvPr/>
        </p:nvSpPr>
        <p:spPr>
          <a:xfrm>
            <a:off x="238522" y="1891327"/>
            <a:ext cx="645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Z</a:t>
            </a:r>
          </a:p>
          <a:p>
            <a:r>
              <a:rPr lang="fr-FR" dirty="0" smtClean="0"/>
              <a:t>And </a:t>
            </a:r>
          </a:p>
          <a:p>
            <a:r>
              <a:rPr lang="fr-FR" dirty="0"/>
              <a:t>K</a:t>
            </a:r>
            <a:endParaRPr lang="en-US" dirty="0"/>
          </a:p>
        </p:txBody>
      </p:sp>
      <p:sp>
        <p:nvSpPr>
          <p:cNvPr id="19" name="ZoneTexte 18"/>
          <p:cNvSpPr txBox="1"/>
          <p:nvPr/>
        </p:nvSpPr>
        <p:spPr>
          <a:xfrm>
            <a:off x="1338812" y="2984901"/>
            <a:ext cx="100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2">
                    <a:lumMod val="75000"/>
                  </a:schemeClr>
                </a:solidFill>
              </a:rPr>
              <a:t>Z=300m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7371961" y="3297892"/>
            <a:ext cx="942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Z=350m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1286714" y="4440606"/>
            <a:ext cx="950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Z=500m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2" name="ZoneTexte 51"/>
          <p:cNvSpPr txBox="1"/>
          <p:nvPr/>
        </p:nvSpPr>
        <p:spPr>
          <a:xfrm>
            <a:off x="7342529" y="4768270"/>
            <a:ext cx="971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Z=550m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" name="Parallélogramme 5"/>
          <p:cNvSpPr/>
          <p:nvPr/>
        </p:nvSpPr>
        <p:spPr>
          <a:xfrm rot="16200000">
            <a:off x="3965767" y="1759577"/>
            <a:ext cx="1778017" cy="4597998"/>
          </a:xfrm>
          <a:prstGeom prst="parallelogram">
            <a:avLst>
              <a:gd name="adj" fmla="val 17767"/>
            </a:avLst>
          </a:prstGeom>
          <a:noFill/>
          <a:ln w="762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19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 smtClean="0"/>
              <a:t>Two</a:t>
            </a:r>
            <a:r>
              <a:rPr lang="fr-FR" dirty="0" smtClean="0"/>
              <a:t> </a:t>
            </a:r>
            <a:r>
              <a:rPr lang="fr-FR" dirty="0" err="1" smtClean="0"/>
              <a:t>cells</a:t>
            </a:r>
            <a:r>
              <a:rPr lang="fr-FR" dirty="0" smtClean="0"/>
              <a:t> 2D </a:t>
            </a:r>
            <a:r>
              <a:rPr lang="fr-FR" dirty="0" err="1"/>
              <a:t>Graphical</a:t>
            </a:r>
            <a:r>
              <a:rPr lang="fr-FR" dirty="0"/>
              <a:t> </a:t>
            </a:r>
            <a:r>
              <a:rPr lang="fr-FR" dirty="0" err="1"/>
              <a:t>view</a:t>
            </a:r>
            <a:endParaRPr lang="en-US" dirty="0"/>
          </a:p>
        </p:txBody>
      </p:sp>
      <p:cxnSp>
        <p:nvCxnSpPr>
          <p:cNvPr id="5" name="Connecteur droit 4"/>
          <p:cNvCxnSpPr/>
          <p:nvPr/>
        </p:nvCxnSpPr>
        <p:spPr>
          <a:xfrm>
            <a:off x="2545261" y="3174717"/>
            <a:ext cx="1944216" cy="0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/>
          <p:cNvCxnSpPr/>
          <p:nvPr/>
        </p:nvCxnSpPr>
        <p:spPr>
          <a:xfrm>
            <a:off x="4777509" y="3479375"/>
            <a:ext cx="2376264" cy="0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>
            <a:off x="2545261" y="4637709"/>
            <a:ext cx="3062978" cy="0"/>
          </a:xfrm>
          <a:prstGeom prst="line">
            <a:avLst/>
          </a:prstGeom>
          <a:ln w="762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>
            <a:off x="5874478" y="4947584"/>
            <a:ext cx="1279295" cy="0"/>
          </a:xfrm>
          <a:prstGeom prst="line">
            <a:avLst/>
          </a:prstGeom>
          <a:ln w="76200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/>
        </p:nvCxnSpPr>
        <p:spPr>
          <a:xfrm>
            <a:off x="3953609" y="2543271"/>
            <a:ext cx="2952328" cy="3615535"/>
          </a:xfrm>
          <a:prstGeom prst="line">
            <a:avLst/>
          </a:prstGeom>
          <a:ln w="76200">
            <a:solidFill>
              <a:srgbClr val="00B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/>
          <p:cNvCxnSpPr/>
          <p:nvPr/>
        </p:nvCxnSpPr>
        <p:spPr>
          <a:xfrm>
            <a:off x="899592" y="1901958"/>
            <a:ext cx="158417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>
            <a:off x="1237162" y="1495005"/>
            <a:ext cx="927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X and I</a:t>
            </a:r>
            <a:endParaRPr lang="en-US" dirty="0"/>
          </a:p>
        </p:txBody>
      </p:sp>
      <p:cxnSp>
        <p:nvCxnSpPr>
          <p:cNvPr id="27" name="Connecteur droit avec flèche 26"/>
          <p:cNvCxnSpPr/>
          <p:nvPr/>
        </p:nvCxnSpPr>
        <p:spPr>
          <a:xfrm>
            <a:off x="897881" y="1901958"/>
            <a:ext cx="0" cy="9268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ZoneTexte 29"/>
          <p:cNvSpPr txBox="1"/>
          <p:nvPr/>
        </p:nvSpPr>
        <p:spPr>
          <a:xfrm>
            <a:off x="238522" y="1891327"/>
            <a:ext cx="645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Z</a:t>
            </a:r>
          </a:p>
          <a:p>
            <a:r>
              <a:rPr lang="fr-FR" dirty="0" smtClean="0"/>
              <a:t>And </a:t>
            </a:r>
          </a:p>
          <a:p>
            <a:r>
              <a:rPr lang="fr-FR" dirty="0"/>
              <a:t>K</a:t>
            </a:r>
            <a:endParaRPr lang="en-US" dirty="0"/>
          </a:p>
        </p:txBody>
      </p:sp>
      <p:sp>
        <p:nvSpPr>
          <p:cNvPr id="19" name="ZoneTexte 18"/>
          <p:cNvSpPr txBox="1"/>
          <p:nvPr/>
        </p:nvSpPr>
        <p:spPr>
          <a:xfrm>
            <a:off x="1338812" y="2984901"/>
            <a:ext cx="100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2">
                    <a:lumMod val="75000"/>
                  </a:schemeClr>
                </a:solidFill>
              </a:rPr>
              <a:t>Z=300m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7978517" y="3294709"/>
            <a:ext cx="942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Z=350m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1286714" y="4440606"/>
            <a:ext cx="950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Z=500m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2" name="ZoneTexte 51"/>
          <p:cNvSpPr txBox="1"/>
          <p:nvPr/>
        </p:nvSpPr>
        <p:spPr>
          <a:xfrm>
            <a:off x="7963801" y="4745778"/>
            <a:ext cx="971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Z=550m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66605" y="3191343"/>
            <a:ext cx="2674811" cy="1433929"/>
          </a:xfrm>
          <a:prstGeom prst="rect">
            <a:avLst/>
          </a:prstGeom>
          <a:noFill/>
          <a:ln w="762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/>
          <p:cNvSpPr/>
          <p:nvPr/>
        </p:nvSpPr>
        <p:spPr>
          <a:xfrm>
            <a:off x="5249515" y="3496515"/>
            <a:ext cx="2674811" cy="1433929"/>
          </a:xfrm>
          <a:prstGeom prst="rect">
            <a:avLst/>
          </a:prstGeom>
          <a:noFill/>
          <a:ln w="762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Ellipse 3"/>
          <p:cNvSpPr/>
          <p:nvPr/>
        </p:nvSpPr>
        <p:spPr>
          <a:xfrm>
            <a:off x="6433740" y="4085456"/>
            <a:ext cx="432048" cy="432048"/>
          </a:xfrm>
          <a:prstGeom prst="ellipse">
            <a:avLst/>
          </a:prstGeom>
          <a:noFill/>
          <a:ln w="762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solidFill>
                  <a:srgbClr val="000000"/>
                </a:solidFill>
              </a:rPr>
              <a:t>1</a:t>
            </a:r>
            <a:endParaRPr lang="fr-FR" b="1" dirty="0">
              <a:solidFill>
                <a:srgbClr val="000000"/>
              </a:solidFill>
            </a:endParaRPr>
          </a:p>
        </p:txBody>
      </p:sp>
      <p:sp>
        <p:nvSpPr>
          <p:cNvPr id="20" name="Ellipse 19"/>
          <p:cNvSpPr/>
          <p:nvPr/>
        </p:nvSpPr>
        <p:spPr>
          <a:xfrm>
            <a:off x="3788296" y="3869432"/>
            <a:ext cx="432048" cy="432048"/>
          </a:xfrm>
          <a:prstGeom prst="ellipse">
            <a:avLst/>
          </a:prstGeom>
          <a:noFill/>
          <a:ln w="762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 smtClean="0">
                <a:solidFill>
                  <a:srgbClr val="000000"/>
                </a:solidFill>
              </a:rPr>
              <a:t>0</a:t>
            </a:r>
            <a:endParaRPr lang="fr-FR" b="1" dirty="0">
              <a:solidFill>
                <a:srgbClr val="000000"/>
              </a:solidFill>
            </a:endParaRPr>
          </a:p>
        </p:txBody>
      </p:sp>
      <p:sp>
        <p:nvSpPr>
          <p:cNvPr id="21" name="Ellipse 20"/>
          <p:cNvSpPr/>
          <p:nvPr/>
        </p:nvSpPr>
        <p:spPr>
          <a:xfrm>
            <a:off x="345485" y="6093296"/>
            <a:ext cx="432048" cy="432048"/>
          </a:xfrm>
          <a:prstGeom prst="ellipse">
            <a:avLst/>
          </a:prstGeom>
          <a:noFill/>
          <a:ln w="762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 dirty="0">
              <a:solidFill>
                <a:srgbClr val="0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77533" y="6124654"/>
            <a:ext cx="2935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Cell</a:t>
            </a:r>
            <a:r>
              <a:rPr lang="fr-FR" dirty="0" smtClean="0"/>
              <a:t> index </a:t>
            </a:r>
            <a:r>
              <a:rPr lang="fr-FR" dirty="0" err="1" smtClean="0"/>
              <a:t>discrete</a:t>
            </a:r>
            <a:r>
              <a:rPr lang="fr-FR" dirty="0" smtClean="0"/>
              <a:t> </a:t>
            </a:r>
            <a:r>
              <a:rPr lang="fr-FR" dirty="0" err="1" smtClean="0"/>
              <a:t>property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13891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Individual </a:t>
            </a:r>
            <a:r>
              <a:rPr lang="en-US" dirty="0" err="1" smtClean="0"/>
              <a:t>surfacic</a:t>
            </a:r>
            <a:r>
              <a:rPr lang="en-US" dirty="0" smtClean="0"/>
              <a:t> representations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/>
          </a:bodyPr>
          <a:lstStyle/>
          <a:p>
            <a:r>
              <a:rPr lang="fr-FR" dirty="0" smtClean="0"/>
              <a:t>2 horizons</a:t>
            </a:r>
          </a:p>
          <a:p>
            <a:pPr lvl="1"/>
            <a:r>
              <a:rPr lang="fr-FR" dirty="0" err="1" smtClean="0"/>
              <a:t>Each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2 </a:t>
            </a:r>
            <a:r>
              <a:rPr lang="fr-FR" dirty="0" err="1"/>
              <a:t>triangulated</a:t>
            </a:r>
            <a:r>
              <a:rPr lang="fr-FR" dirty="0"/>
              <a:t> </a:t>
            </a:r>
            <a:r>
              <a:rPr lang="fr-FR" dirty="0" smtClean="0"/>
              <a:t>patches</a:t>
            </a:r>
          </a:p>
          <a:p>
            <a:pPr lvl="1"/>
            <a:r>
              <a:rPr lang="fr-FR" dirty="0" smtClean="0"/>
              <a:t>First horizon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  <a:r>
              <a:rPr lang="fr-FR" dirty="0" err="1" smtClean="0"/>
              <a:t>also</a:t>
            </a:r>
            <a:r>
              <a:rPr lang="fr-FR" dirty="0" smtClean="0"/>
              <a:t> </a:t>
            </a:r>
            <a:r>
              <a:rPr lang="fr-FR" dirty="0" err="1" smtClean="0"/>
              <a:t>represented</a:t>
            </a:r>
            <a:r>
              <a:rPr lang="fr-FR" dirty="0" smtClean="0"/>
              <a:t> by a 2d </a:t>
            </a:r>
            <a:r>
              <a:rPr lang="fr-FR" dirty="0" err="1" smtClean="0"/>
              <a:t>grid</a:t>
            </a:r>
            <a:r>
              <a:rPr lang="fr-FR" dirty="0" smtClean="0"/>
              <a:t> (</a:t>
            </a:r>
            <a:r>
              <a:rPr lang="fr-FR" dirty="0" err="1" smtClean="0"/>
              <a:t>associated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two</a:t>
            </a:r>
            <a:r>
              <a:rPr lang="fr-FR" dirty="0" smtClean="0"/>
              <a:t> </a:t>
            </a:r>
            <a:r>
              <a:rPr lang="fr-FR" dirty="0" err="1" smtClean="0"/>
              <a:t>continuous</a:t>
            </a:r>
            <a:r>
              <a:rPr lang="fr-FR" dirty="0" smtClean="0"/>
              <a:t> </a:t>
            </a:r>
            <a:r>
              <a:rPr lang="fr-FR" dirty="0" err="1" smtClean="0"/>
              <a:t>properties</a:t>
            </a:r>
            <a:r>
              <a:rPr lang="fr-FR" dirty="0" smtClean="0"/>
              <a:t>) and a point set</a:t>
            </a:r>
          </a:p>
          <a:p>
            <a:r>
              <a:rPr lang="fr-FR" dirty="0" smtClean="0"/>
              <a:t>1 normal </a:t>
            </a:r>
            <a:r>
              <a:rPr lang="fr-FR" dirty="0" err="1" smtClean="0"/>
              <a:t>fault</a:t>
            </a:r>
            <a:r>
              <a:rPr lang="fr-FR" dirty="0" smtClean="0"/>
              <a:t>, 2 </a:t>
            </a:r>
            <a:r>
              <a:rPr lang="fr-FR" dirty="0" err="1" smtClean="0"/>
              <a:t>different</a:t>
            </a:r>
            <a:r>
              <a:rPr lang="fr-FR" dirty="0" smtClean="0"/>
              <a:t> </a:t>
            </a:r>
            <a:r>
              <a:rPr lang="fr-FR" dirty="0" err="1" smtClean="0"/>
              <a:t>representations</a:t>
            </a:r>
            <a:endParaRPr lang="fr-FR" dirty="0" smtClean="0"/>
          </a:p>
          <a:p>
            <a:pPr lvl="1"/>
            <a:r>
              <a:rPr lang="fr-FR" dirty="0" smtClean="0"/>
              <a:t>Single </a:t>
            </a:r>
            <a:r>
              <a:rPr lang="fr-FR" dirty="0" err="1" smtClean="0"/>
              <a:t>triangulated</a:t>
            </a:r>
            <a:r>
              <a:rPr lang="fr-FR" dirty="0" smtClean="0"/>
              <a:t> patch</a:t>
            </a:r>
          </a:p>
          <a:p>
            <a:pPr lvl="1"/>
            <a:r>
              <a:rPr lang="fr-FR" dirty="0" smtClean="0"/>
              <a:t>5 </a:t>
            </a:r>
            <a:r>
              <a:rPr lang="fr-FR" dirty="0" err="1"/>
              <a:t>triangulated</a:t>
            </a:r>
            <a:r>
              <a:rPr lang="fr-FR" dirty="0"/>
              <a:t> </a:t>
            </a:r>
            <a:r>
              <a:rPr lang="fr-FR" dirty="0" smtClean="0"/>
              <a:t>patches</a:t>
            </a:r>
          </a:p>
        </p:txBody>
      </p:sp>
    </p:spTree>
    <p:extLst>
      <p:ext uri="{BB962C8B-B14F-4D97-AF65-F5344CB8AC3E}">
        <p14:creationId xmlns:p14="http://schemas.microsoft.com/office/powerpoint/2010/main" val="1864493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Horizons and </a:t>
            </a:r>
            <a:r>
              <a:rPr lang="fr-FR" dirty="0" err="1"/>
              <a:t>Fault</a:t>
            </a:r>
            <a:r>
              <a:rPr lang="fr-FR" dirty="0"/>
              <a:t> </a:t>
            </a:r>
            <a:r>
              <a:rPr lang="fr-FR" dirty="0" smtClean="0"/>
              <a:t>2D </a:t>
            </a:r>
            <a:r>
              <a:rPr lang="fr-FR" dirty="0" err="1"/>
              <a:t>Graphical</a:t>
            </a:r>
            <a:r>
              <a:rPr lang="fr-FR" dirty="0"/>
              <a:t> </a:t>
            </a:r>
            <a:r>
              <a:rPr lang="fr-FR" dirty="0" err="1"/>
              <a:t>view</a:t>
            </a:r>
            <a:endParaRPr lang="en-US" dirty="0"/>
          </a:p>
        </p:txBody>
      </p:sp>
      <p:cxnSp>
        <p:nvCxnSpPr>
          <p:cNvPr id="5" name="Connecteur droit 4"/>
          <p:cNvCxnSpPr/>
          <p:nvPr/>
        </p:nvCxnSpPr>
        <p:spPr>
          <a:xfrm>
            <a:off x="2619400" y="2564904"/>
            <a:ext cx="1944216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/>
          <p:cNvCxnSpPr/>
          <p:nvPr/>
        </p:nvCxnSpPr>
        <p:spPr>
          <a:xfrm>
            <a:off x="4851648" y="2852936"/>
            <a:ext cx="2376264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>
            <a:off x="2619400" y="3998833"/>
            <a:ext cx="306297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>
            <a:off x="5948617" y="4321145"/>
            <a:ext cx="1279295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/>
        </p:nvCxnSpPr>
        <p:spPr>
          <a:xfrm>
            <a:off x="4027748" y="1916832"/>
            <a:ext cx="2952328" cy="3615535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/>
          <p:cNvSpPr txBox="1"/>
          <p:nvPr/>
        </p:nvSpPr>
        <p:spPr>
          <a:xfrm>
            <a:off x="5755940" y="2841721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chemeClr val="accent1">
                    <a:lumMod val="75000"/>
                  </a:schemeClr>
                </a:solidFill>
              </a:rPr>
              <a:t>Horizon1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6014038" y="3859481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</a:rPr>
              <a:t>Horizon2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5792486" y="4850576"/>
            <a:ext cx="825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Fault1</a:t>
            </a:r>
            <a:endParaRPr lang="en-US" dirty="0"/>
          </a:p>
        </p:txBody>
      </p:sp>
      <p:sp>
        <p:nvSpPr>
          <p:cNvPr id="20" name="ZoneTexte 19"/>
          <p:cNvSpPr txBox="1"/>
          <p:nvPr/>
        </p:nvSpPr>
        <p:spPr>
          <a:xfrm>
            <a:off x="3219548" y="2206260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2">
                    <a:lumMod val="75000"/>
                  </a:schemeClr>
                </a:solidFill>
              </a:rPr>
              <a:t>250m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5755940" y="2479558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2">
                    <a:lumMod val="75000"/>
                  </a:schemeClr>
                </a:solidFill>
              </a:rPr>
              <a:t>400m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3780108" y="3998833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2">
                    <a:lumMod val="75000"/>
                  </a:schemeClr>
                </a:solidFill>
              </a:rPr>
              <a:t>450m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6355345" y="4321145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2">
                    <a:lumMod val="75000"/>
                  </a:schemeClr>
                </a:solidFill>
              </a:rPr>
              <a:t>200m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cxnSp>
        <p:nvCxnSpPr>
          <p:cNvPr id="25" name="Connecteur droit avec flèche 24"/>
          <p:cNvCxnSpPr/>
          <p:nvPr/>
        </p:nvCxnSpPr>
        <p:spPr>
          <a:xfrm>
            <a:off x="1252802" y="1844824"/>
            <a:ext cx="158417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>
            <a:off x="1756858" y="1484784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X</a:t>
            </a:r>
            <a:endParaRPr lang="en-US" dirty="0"/>
          </a:p>
        </p:txBody>
      </p:sp>
      <p:cxnSp>
        <p:nvCxnSpPr>
          <p:cNvPr id="27" name="Connecteur droit avec flèche 26"/>
          <p:cNvCxnSpPr/>
          <p:nvPr/>
        </p:nvCxnSpPr>
        <p:spPr>
          <a:xfrm>
            <a:off x="1252802" y="1854116"/>
            <a:ext cx="0" cy="9268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ZoneTexte 29"/>
          <p:cNvSpPr txBox="1"/>
          <p:nvPr/>
        </p:nvSpPr>
        <p:spPr>
          <a:xfrm>
            <a:off x="881342" y="2016998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Z</a:t>
            </a:r>
            <a:endParaRPr lang="en-US" dirty="0"/>
          </a:p>
        </p:txBody>
      </p:sp>
      <p:sp>
        <p:nvSpPr>
          <p:cNvPr id="19" name="ZoneTexte 18"/>
          <p:cNvSpPr txBox="1"/>
          <p:nvPr/>
        </p:nvSpPr>
        <p:spPr>
          <a:xfrm>
            <a:off x="1360853" y="2380238"/>
            <a:ext cx="1003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2">
                    <a:lumMod val="75000"/>
                  </a:schemeClr>
                </a:solidFill>
              </a:rPr>
              <a:t>Z=300m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7446100" y="2671453"/>
            <a:ext cx="942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Z=350m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1360853" y="3814167"/>
            <a:ext cx="950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Z=500m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2" name="ZoneTexte 51"/>
          <p:cNvSpPr txBox="1"/>
          <p:nvPr/>
        </p:nvSpPr>
        <p:spPr>
          <a:xfrm>
            <a:off x="7416668" y="4141831"/>
            <a:ext cx="971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75000"/>
                  </a:schemeClr>
                </a:solidFill>
              </a:rPr>
              <a:t>Z=550m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404977" y="5493655"/>
            <a:ext cx="59766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First patch of </a:t>
            </a:r>
            <a:r>
              <a:rPr lang="fr-FR" dirty="0" err="1" smtClean="0"/>
              <a:t>each</a:t>
            </a:r>
            <a:r>
              <a:rPr lang="fr-FR" dirty="0" smtClean="0"/>
              <a:t> horizon are on </a:t>
            </a:r>
            <a:r>
              <a:rPr lang="fr-FR" dirty="0" err="1" smtClean="0"/>
              <a:t>hanging</a:t>
            </a:r>
            <a:r>
              <a:rPr lang="fr-FR" dirty="0" smtClean="0"/>
              <a:t> </a:t>
            </a:r>
            <a:r>
              <a:rPr lang="fr-FR" dirty="0" err="1" smtClean="0"/>
              <a:t>wall</a:t>
            </a:r>
            <a:r>
              <a:rPr lang="fr-FR" dirty="0" smtClean="0"/>
              <a:t> </a:t>
            </a:r>
            <a:r>
              <a:rPr lang="fr-FR" dirty="0" err="1" smtClean="0"/>
              <a:t>side</a:t>
            </a:r>
            <a:r>
              <a:rPr lang="fr-FR" dirty="0" smtClean="0"/>
              <a:t> of the </a:t>
            </a:r>
            <a:r>
              <a:rPr lang="fr-FR" dirty="0" err="1" smtClean="0"/>
              <a:t>fault</a:t>
            </a:r>
            <a:r>
              <a:rPr lang="fr-FR" dirty="0" smtClean="0"/>
              <a:t> (</a:t>
            </a:r>
            <a:r>
              <a:rPr lang="fr-FR" dirty="0" err="1" smtClean="0"/>
              <a:t>left</a:t>
            </a:r>
            <a:r>
              <a:rPr lang="fr-FR" dirty="0" smtClean="0"/>
              <a:t> </a:t>
            </a:r>
            <a:r>
              <a:rPr lang="fr-FR" dirty="0" err="1" smtClean="0"/>
              <a:t>side</a:t>
            </a:r>
            <a:r>
              <a:rPr lang="fr-FR" dirty="0" smtClean="0"/>
              <a:t> on </a:t>
            </a:r>
            <a:r>
              <a:rPr lang="fr-FR" dirty="0" err="1" smtClean="0"/>
              <a:t>this</a:t>
            </a:r>
            <a:r>
              <a:rPr lang="fr-FR" dirty="0" smtClean="0"/>
              <a:t> illustration)</a:t>
            </a:r>
          </a:p>
          <a:p>
            <a:r>
              <a:rPr lang="fr-FR" dirty="0" smtClean="0"/>
              <a:t>Second patch </a:t>
            </a:r>
            <a:r>
              <a:rPr lang="fr-FR" dirty="0"/>
              <a:t>of </a:t>
            </a:r>
            <a:r>
              <a:rPr lang="fr-FR" dirty="0" err="1"/>
              <a:t>each</a:t>
            </a:r>
            <a:r>
              <a:rPr lang="fr-FR" dirty="0"/>
              <a:t> horizon are on </a:t>
            </a:r>
            <a:r>
              <a:rPr lang="fr-FR" dirty="0" err="1" smtClean="0"/>
              <a:t>footwall</a:t>
            </a:r>
            <a:r>
              <a:rPr lang="fr-FR" dirty="0" smtClean="0"/>
              <a:t> </a:t>
            </a:r>
            <a:r>
              <a:rPr lang="fr-FR" dirty="0" err="1"/>
              <a:t>side</a:t>
            </a:r>
            <a:r>
              <a:rPr lang="fr-FR" dirty="0"/>
              <a:t> of the </a:t>
            </a:r>
            <a:r>
              <a:rPr lang="fr-FR" dirty="0" err="1"/>
              <a:t>fault</a:t>
            </a:r>
            <a:r>
              <a:rPr lang="fr-FR" dirty="0"/>
              <a:t> </a:t>
            </a:r>
            <a:r>
              <a:rPr lang="fr-FR" dirty="0" smtClean="0"/>
              <a:t>(right </a:t>
            </a:r>
            <a:r>
              <a:rPr lang="fr-FR" dirty="0" err="1"/>
              <a:t>side</a:t>
            </a:r>
            <a:r>
              <a:rPr lang="fr-FR" dirty="0"/>
              <a:t> on </a:t>
            </a:r>
            <a:r>
              <a:rPr lang="fr-FR" dirty="0" err="1" smtClean="0"/>
              <a:t>this</a:t>
            </a:r>
            <a:r>
              <a:rPr lang="fr-FR" dirty="0" smtClean="0"/>
              <a:t> </a:t>
            </a:r>
            <a:r>
              <a:rPr lang="fr-FR" dirty="0"/>
              <a:t>illustration</a:t>
            </a:r>
            <a:r>
              <a:rPr lang="fr-FR" dirty="0" smtClean="0"/>
              <a:t>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0557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Horizons and </a:t>
            </a:r>
            <a:r>
              <a:rPr lang="fr-FR" dirty="0" err="1" smtClean="0"/>
              <a:t>Fault</a:t>
            </a:r>
            <a:r>
              <a:rPr lang="fr-FR" dirty="0" smtClean="0"/>
              <a:t> 3D </a:t>
            </a:r>
            <a:r>
              <a:rPr lang="fr-FR" dirty="0" err="1" smtClean="0"/>
              <a:t>Graphical</a:t>
            </a:r>
            <a:r>
              <a:rPr lang="fr-FR" dirty="0" smtClean="0"/>
              <a:t> </a:t>
            </a:r>
            <a:r>
              <a:rPr lang="fr-FR" dirty="0" err="1" smtClean="0"/>
              <a:t>view</a:t>
            </a:r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412776"/>
            <a:ext cx="7128792" cy="5132483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95536" y="5589240"/>
            <a:ext cx="4314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Screenshot</a:t>
            </a:r>
            <a:r>
              <a:rPr lang="fr-FR" dirty="0" smtClean="0"/>
              <a:t> </a:t>
            </a:r>
            <a:r>
              <a:rPr lang="fr-FR" dirty="0" err="1" smtClean="0"/>
              <a:t>results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Horizons and </a:t>
            </a:r>
            <a:r>
              <a:rPr lang="fr-FR" dirty="0" err="1" smtClean="0"/>
              <a:t>Faults</a:t>
            </a:r>
            <a:endParaRPr lang="fr-FR" dirty="0" smtClean="0"/>
          </a:p>
          <a:p>
            <a:r>
              <a:rPr lang="fr-FR" dirty="0" smtClean="0"/>
              <a:t> </a:t>
            </a:r>
            <a:r>
              <a:rPr lang="fr-FR" dirty="0" err="1" smtClean="0"/>
              <a:t>reading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47359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horizons_nodes_indexes.pd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980728"/>
            <a:ext cx="8316416" cy="5989543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 smtClean="0"/>
              <a:t>Triangulated</a:t>
            </a:r>
            <a:r>
              <a:rPr lang="fr-FR" dirty="0" smtClean="0"/>
              <a:t> Horizons </a:t>
            </a:r>
            <a:r>
              <a:rPr lang="fr-FR" dirty="0" err="1" smtClean="0"/>
              <a:t>node</a:t>
            </a:r>
            <a:r>
              <a:rPr lang="fr-FR" dirty="0" smtClean="0"/>
              <a:t> </a:t>
            </a:r>
            <a:r>
              <a:rPr lang="fr-FR" dirty="0" err="1" smtClean="0"/>
              <a:t>indexing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815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Single Patch </a:t>
            </a:r>
            <a:r>
              <a:rPr lang="fr-FR" dirty="0" err="1" smtClean="0"/>
              <a:t>Triangulated</a:t>
            </a:r>
            <a:r>
              <a:rPr lang="fr-FR" dirty="0" smtClean="0"/>
              <a:t> </a:t>
            </a:r>
            <a:r>
              <a:rPr lang="fr-FR" dirty="0" err="1"/>
              <a:t>Fault</a:t>
            </a:r>
            <a:r>
              <a:rPr lang="fr-FR" dirty="0"/>
              <a:t> 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indexing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3131840" y="1700808"/>
            <a:ext cx="1872208" cy="45365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/>
          <p:cNvCxnSpPr/>
          <p:nvPr/>
        </p:nvCxnSpPr>
        <p:spPr>
          <a:xfrm>
            <a:off x="3131840" y="2276872"/>
            <a:ext cx="18722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6"/>
          <p:cNvCxnSpPr/>
          <p:nvPr/>
        </p:nvCxnSpPr>
        <p:spPr>
          <a:xfrm>
            <a:off x="3131840" y="2862941"/>
            <a:ext cx="18722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cteur droit 7"/>
          <p:cNvCxnSpPr/>
          <p:nvPr/>
        </p:nvCxnSpPr>
        <p:spPr>
          <a:xfrm>
            <a:off x="3131840" y="4797152"/>
            <a:ext cx="18722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>
            <a:off x="3131840" y="5374230"/>
            <a:ext cx="18722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>
            <a:off x="3131840" y="1700808"/>
            <a:ext cx="936104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3131840" y="2286877"/>
            <a:ext cx="936104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3131840" y="2872945"/>
            <a:ext cx="936104" cy="19242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/>
          <p:cNvCxnSpPr/>
          <p:nvPr/>
        </p:nvCxnSpPr>
        <p:spPr>
          <a:xfrm>
            <a:off x="3131840" y="4792289"/>
            <a:ext cx="936104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17"/>
          <p:cNvCxnSpPr>
            <a:stCxn id="4" idx="0"/>
            <a:endCxn id="4" idx="2"/>
          </p:cNvCxnSpPr>
          <p:nvPr/>
        </p:nvCxnSpPr>
        <p:spPr>
          <a:xfrm>
            <a:off x="4067944" y="1700808"/>
            <a:ext cx="0" cy="45365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20"/>
          <p:cNvCxnSpPr>
            <a:endCxn id="4" idx="2"/>
          </p:cNvCxnSpPr>
          <p:nvPr/>
        </p:nvCxnSpPr>
        <p:spPr>
          <a:xfrm>
            <a:off x="3144970" y="5373216"/>
            <a:ext cx="922974" cy="86409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22"/>
          <p:cNvCxnSpPr/>
          <p:nvPr/>
        </p:nvCxnSpPr>
        <p:spPr>
          <a:xfrm flipH="1">
            <a:off x="4086992" y="1709800"/>
            <a:ext cx="917057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4063465" y="2284445"/>
            <a:ext cx="917057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/>
          <p:cNvCxnSpPr/>
          <p:nvPr/>
        </p:nvCxnSpPr>
        <p:spPr>
          <a:xfrm flipH="1">
            <a:off x="4071003" y="4802014"/>
            <a:ext cx="917057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necteur droit 29"/>
          <p:cNvCxnSpPr/>
          <p:nvPr/>
        </p:nvCxnSpPr>
        <p:spPr>
          <a:xfrm flipH="1">
            <a:off x="4063465" y="5380108"/>
            <a:ext cx="940583" cy="84747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31"/>
          <p:cNvCxnSpPr/>
          <p:nvPr/>
        </p:nvCxnSpPr>
        <p:spPr>
          <a:xfrm flipH="1">
            <a:off x="4035259" y="2867068"/>
            <a:ext cx="968789" cy="193008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33"/>
          <p:cNvCxnSpPr/>
          <p:nvPr/>
        </p:nvCxnSpPr>
        <p:spPr>
          <a:xfrm>
            <a:off x="1816650" y="1733362"/>
            <a:ext cx="19046" cy="4494225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ZoneTexte 35"/>
          <p:cNvSpPr txBox="1"/>
          <p:nvPr/>
        </p:nvSpPr>
        <p:spPr>
          <a:xfrm>
            <a:off x="1499400" y="6237312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Z</a:t>
            </a:r>
            <a:endParaRPr lang="fr-FR" dirty="0"/>
          </a:p>
        </p:txBody>
      </p:sp>
      <p:sp>
        <p:nvSpPr>
          <p:cNvPr id="37" name="ZoneTexte 36"/>
          <p:cNvSpPr txBox="1"/>
          <p:nvPr/>
        </p:nvSpPr>
        <p:spPr>
          <a:xfrm>
            <a:off x="1187624" y="1556792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200</a:t>
            </a:r>
            <a:endParaRPr lang="fr-FR" dirty="0"/>
          </a:p>
        </p:txBody>
      </p:sp>
      <p:sp>
        <p:nvSpPr>
          <p:cNvPr id="38" name="ZoneTexte 37"/>
          <p:cNvSpPr txBox="1"/>
          <p:nvPr/>
        </p:nvSpPr>
        <p:spPr>
          <a:xfrm>
            <a:off x="1187624" y="198884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300</a:t>
            </a:r>
          </a:p>
        </p:txBody>
      </p:sp>
      <p:sp>
        <p:nvSpPr>
          <p:cNvPr id="39" name="ZoneTexte 38"/>
          <p:cNvSpPr txBox="1"/>
          <p:nvPr/>
        </p:nvSpPr>
        <p:spPr>
          <a:xfrm>
            <a:off x="1183106" y="2554795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350</a:t>
            </a:r>
            <a:endParaRPr lang="fr-FR" dirty="0"/>
          </a:p>
        </p:txBody>
      </p:sp>
      <p:sp>
        <p:nvSpPr>
          <p:cNvPr id="40" name="ZoneTexte 39"/>
          <p:cNvSpPr txBox="1"/>
          <p:nvPr/>
        </p:nvSpPr>
        <p:spPr>
          <a:xfrm>
            <a:off x="1097079" y="461734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500</a:t>
            </a:r>
            <a:endParaRPr lang="fr-FR" dirty="0"/>
          </a:p>
        </p:txBody>
      </p:sp>
      <p:sp>
        <p:nvSpPr>
          <p:cNvPr id="41" name="ZoneTexte 40"/>
          <p:cNvSpPr txBox="1"/>
          <p:nvPr/>
        </p:nvSpPr>
        <p:spPr>
          <a:xfrm>
            <a:off x="1080736" y="5183303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550</a:t>
            </a:r>
            <a:endParaRPr lang="fr-FR" dirty="0"/>
          </a:p>
        </p:txBody>
      </p:sp>
      <p:sp>
        <p:nvSpPr>
          <p:cNvPr id="42" name="ZoneTexte 41"/>
          <p:cNvSpPr txBox="1"/>
          <p:nvPr/>
        </p:nvSpPr>
        <p:spPr>
          <a:xfrm>
            <a:off x="1079948" y="593917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650</a:t>
            </a:r>
            <a:endParaRPr lang="fr-FR" dirty="0"/>
          </a:p>
        </p:txBody>
      </p:sp>
      <p:sp>
        <p:nvSpPr>
          <p:cNvPr id="43" name="ZoneTexte 42"/>
          <p:cNvSpPr txBox="1"/>
          <p:nvPr/>
        </p:nvSpPr>
        <p:spPr>
          <a:xfrm>
            <a:off x="2915816" y="14176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0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4" name="ZoneTexte 43"/>
          <p:cNvSpPr txBox="1"/>
          <p:nvPr/>
        </p:nvSpPr>
        <p:spPr>
          <a:xfrm>
            <a:off x="3926626" y="13688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5" name="ZoneTexte 44"/>
          <p:cNvSpPr txBox="1"/>
          <p:nvPr/>
        </p:nvSpPr>
        <p:spPr>
          <a:xfrm>
            <a:off x="4927911" y="137212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6" name="ZoneTexte 45"/>
          <p:cNvSpPr txBox="1"/>
          <p:nvPr/>
        </p:nvSpPr>
        <p:spPr>
          <a:xfrm>
            <a:off x="2832532" y="20349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47" name="ZoneTexte 46"/>
          <p:cNvSpPr txBox="1"/>
          <p:nvPr/>
        </p:nvSpPr>
        <p:spPr>
          <a:xfrm>
            <a:off x="4025142" y="221750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4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8" name="ZoneTexte 47"/>
          <p:cNvSpPr txBox="1"/>
          <p:nvPr/>
        </p:nvSpPr>
        <p:spPr>
          <a:xfrm>
            <a:off x="4979887" y="20795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5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9" name="ZoneTexte 48"/>
          <p:cNvSpPr txBox="1"/>
          <p:nvPr/>
        </p:nvSpPr>
        <p:spPr>
          <a:xfrm>
            <a:off x="2852852" y="26682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6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0" name="ZoneTexte 49"/>
          <p:cNvSpPr txBox="1"/>
          <p:nvPr/>
        </p:nvSpPr>
        <p:spPr>
          <a:xfrm>
            <a:off x="4025142" y="28212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7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4979887" y="27022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8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2" name="ZoneTexte 51"/>
          <p:cNvSpPr txBox="1"/>
          <p:nvPr/>
        </p:nvSpPr>
        <p:spPr>
          <a:xfrm>
            <a:off x="2840868" y="45876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9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3980853" y="472071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10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5019570" y="461734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11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2769422" y="521754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12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3982282" y="53301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13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4965980" y="52430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14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744393" y="604003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15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4980615" y="614408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17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3877640" y="618384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16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5868144" y="3717032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Patch0</a:t>
            </a:r>
            <a:endParaRPr lang="fr-FR" dirty="0"/>
          </a:p>
        </p:txBody>
      </p:sp>
      <p:cxnSp>
        <p:nvCxnSpPr>
          <p:cNvPr id="11" name="Connecteur en angle 10"/>
          <p:cNvCxnSpPr/>
          <p:nvPr/>
        </p:nvCxnSpPr>
        <p:spPr>
          <a:xfrm rot="16200000" flipH="1">
            <a:off x="4974394" y="2247218"/>
            <a:ext cx="1937866" cy="857746"/>
          </a:xfrm>
          <a:prstGeom prst="bentConnector3">
            <a:avLst>
              <a:gd name="adj1" fmla="val 259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necteur en angle 64"/>
          <p:cNvCxnSpPr/>
          <p:nvPr/>
        </p:nvCxnSpPr>
        <p:spPr>
          <a:xfrm rot="5400000" flipH="1" flipV="1">
            <a:off x="4925690" y="4797152"/>
            <a:ext cx="2094582" cy="785738"/>
          </a:xfrm>
          <a:prstGeom prst="bentConnector3">
            <a:avLst>
              <a:gd name="adj1" fmla="val -351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808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Single Patch </a:t>
            </a:r>
            <a:r>
              <a:rPr lang="fr-FR" dirty="0" err="1" smtClean="0"/>
              <a:t>Triangulated</a:t>
            </a:r>
            <a:r>
              <a:rPr lang="fr-FR" dirty="0" smtClean="0"/>
              <a:t> </a:t>
            </a:r>
            <a:r>
              <a:rPr lang="fr-FR" dirty="0" err="1"/>
              <a:t>Fault</a:t>
            </a:r>
            <a:r>
              <a:rPr lang="fr-FR" dirty="0"/>
              <a:t> 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indexing</a:t>
            </a:r>
            <a:endParaRPr lang="en-US" dirty="0"/>
          </a:p>
        </p:txBody>
      </p:sp>
      <p:pic>
        <p:nvPicPr>
          <p:cNvPr id="3" name="Image 2" descr="faul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340768"/>
            <a:ext cx="7268801" cy="523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42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 smtClean="0"/>
              <a:t>Multipatch</a:t>
            </a:r>
            <a:r>
              <a:rPr lang="fr-FR" dirty="0" smtClean="0"/>
              <a:t> </a:t>
            </a:r>
            <a:r>
              <a:rPr lang="fr-FR" dirty="0" err="1" smtClean="0"/>
              <a:t>Triangulated</a:t>
            </a:r>
            <a:r>
              <a:rPr lang="fr-FR" dirty="0" smtClean="0"/>
              <a:t> </a:t>
            </a:r>
            <a:r>
              <a:rPr lang="fr-FR" dirty="0" err="1"/>
              <a:t>Fault</a:t>
            </a:r>
            <a:r>
              <a:rPr lang="fr-FR" dirty="0"/>
              <a:t> 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indexing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3131840" y="1700808"/>
            <a:ext cx="1872208" cy="45365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5"/>
          <p:cNvCxnSpPr/>
          <p:nvPr/>
        </p:nvCxnSpPr>
        <p:spPr>
          <a:xfrm>
            <a:off x="3131840" y="2276872"/>
            <a:ext cx="18722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necteur droit 6"/>
          <p:cNvCxnSpPr/>
          <p:nvPr/>
        </p:nvCxnSpPr>
        <p:spPr>
          <a:xfrm>
            <a:off x="3131840" y="2862941"/>
            <a:ext cx="18722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Connecteur droit 7"/>
          <p:cNvCxnSpPr/>
          <p:nvPr/>
        </p:nvCxnSpPr>
        <p:spPr>
          <a:xfrm>
            <a:off x="3131840" y="4797152"/>
            <a:ext cx="18722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>
            <a:off x="3131840" y="5374230"/>
            <a:ext cx="187220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>
            <a:off x="3131840" y="1700808"/>
            <a:ext cx="936104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>
            <a:off x="3131840" y="2286877"/>
            <a:ext cx="936104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/>
          <p:cNvCxnSpPr/>
          <p:nvPr/>
        </p:nvCxnSpPr>
        <p:spPr>
          <a:xfrm>
            <a:off x="3131840" y="2872945"/>
            <a:ext cx="936104" cy="19242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/>
          <p:cNvCxnSpPr/>
          <p:nvPr/>
        </p:nvCxnSpPr>
        <p:spPr>
          <a:xfrm>
            <a:off x="3131840" y="4792289"/>
            <a:ext cx="936104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17"/>
          <p:cNvCxnSpPr>
            <a:stCxn id="4" idx="0"/>
            <a:endCxn id="4" idx="2"/>
          </p:cNvCxnSpPr>
          <p:nvPr/>
        </p:nvCxnSpPr>
        <p:spPr>
          <a:xfrm>
            <a:off x="4067944" y="1700808"/>
            <a:ext cx="0" cy="45365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eur droit 20"/>
          <p:cNvCxnSpPr>
            <a:endCxn id="4" idx="2"/>
          </p:cNvCxnSpPr>
          <p:nvPr/>
        </p:nvCxnSpPr>
        <p:spPr>
          <a:xfrm>
            <a:off x="3144970" y="5373216"/>
            <a:ext cx="922974" cy="86409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22"/>
          <p:cNvCxnSpPr/>
          <p:nvPr/>
        </p:nvCxnSpPr>
        <p:spPr>
          <a:xfrm flipH="1">
            <a:off x="4086992" y="1709800"/>
            <a:ext cx="917057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/>
          <p:cNvCxnSpPr/>
          <p:nvPr/>
        </p:nvCxnSpPr>
        <p:spPr>
          <a:xfrm flipH="1">
            <a:off x="4063465" y="2284445"/>
            <a:ext cx="917057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/>
          <p:cNvCxnSpPr/>
          <p:nvPr/>
        </p:nvCxnSpPr>
        <p:spPr>
          <a:xfrm flipH="1">
            <a:off x="4071003" y="4802014"/>
            <a:ext cx="917057" cy="576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necteur droit 29"/>
          <p:cNvCxnSpPr/>
          <p:nvPr/>
        </p:nvCxnSpPr>
        <p:spPr>
          <a:xfrm flipH="1">
            <a:off x="4063465" y="5380108"/>
            <a:ext cx="940583" cy="84747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31"/>
          <p:cNvCxnSpPr/>
          <p:nvPr/>
        </p:nvCxnSpPr>
        <p:spPr>
          <a:xfrm flipH="1">
            <a:off x="4035259" y="2867068"/>
            <a:ext cx="968789" cy="193008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33"/>
          <p:cNvCxnSpPr/>
          <p:nvPr/>
        </p:nvCxnSpPr>
        <p:spPr>
          <a:xfrm>
            <a:off x="1816650" y="1733362"/>
            <a:ext cx="19046" cy="4494225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ZoneTexte 35"/>
          <p:cNvSpPr txBox="1"/>
          <p:nvPr/>
        </p:nvSpPr>
        <p:spPr>
          <a:xfrm>
            <a:off x="1499400" y="6237312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Z</a:t>
            </a:r>
            <a:endParaRPr lang="fr-FR" dirty="0"/>
          </a:p>
        </p:txBody>
      </p:sp>
      <p:sp>
        <p:nvSpPr>
          <p:cNvPr id="37" name="ZoneTexte 36"/>
          <p:cNvSpPr txBox="1"/>
          <p:nvPr/>
        </p:nvSpPr>
        <p:spPr>
          <a:xfrm>
            <a:off x="1187624" y="1556792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200</a:t>
            </a:r>
            <a:endParaRPr lang="fr-FR" dirty="0"/>
          </a:p>
        </p:txBody>
      </p:sp>
      <p:sp>
        <p:nvSpPr>
          <p:cNvPr id="38" name="ZoneTexte 37"/>
          <p:cNvSpPr txBox="1"/>
          <p:nvPr/>
        </p:nvSpPr>
        <p:spPr>
          <a:xfrm>
            <a:off x="1187624" y="198884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300</a:t>
            </a:r>
          </a:p>
        </p:txBody>
      </p:sp>
      <p:sp>
        <p:nvSpPr>
          <p:cNvPr id="39" name="ZoneTexte 38"/>
          <p:cNvSpPr txBox="1"/>
          <p:nvPr/>
        </p:nvSpPr>
        <p:spPr>
          <a:xfrm>
            <a:off x="1183106" y="2554795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350</a:t>
            </a:r>
            <a:endParaRPr lang="fr-FR" dirty="0"/>
          </a:p>
        </p:txBody>
      </p:sp>
      <p:sp>
        <p:nvSpPr>
          <p:cNvPr id="40" name="ZoneTexte 39"/>
          <p:cNvSpPr txBox="1"/>
          <p:nvPr/>
        </p:nvSpPr>
        <p:spPr>
          <a:xfrm>
            <a:off x="1097079" y="461734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500</a:t>
            </a:r>
            <a:endParaRPr lang="fr-FR" dirty="0"/>
          </a:p>
        </p:txBody>
      </p:sp>
      <p:sp>
        <p:nvSpPr>
          <p:cNvPr id="41" name="ZoneTexte 40"/>
          <p:cNvSpPr txBox="1"/>
          <p:nvPr/>
        </p:nvSpPr>
        <p:spPr>
          <a:xfrm>
            <a:off x="1080736" y="5183303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550</a:t>
            </a:r>
            <a:endParaRPr lang="fr-FR" dirty="0"/>
          </a:p>
        </p:txBody>
      </p:sp>
      <p:sp>
        <p:nvSpPr>
          <p:cNvPr id="42" name="ZoneTexte 41"/>
          <p:cNvSpPr txBox="1"/>
          <p:nvPr/>
        </p:nvSpPr>
        <p:spPr>
          <a:xfrm>
            <a:off x="1079948" y="593917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650</a:t>
            </a:r>
            <a:endParaRPr lang="fr-FR" dirty="0"/>
          </a:p>
        </p:txBody>
      </p:sp>
      <p:sp>
        <p:nvSpPr>
          <p:cNvPr id="43" name="ZoneTexte 42"/>
          <p:cNvSpPr txBox="1"/>
          <p:nvPr/>
        </p:nvSpPr>
        <p:spPr>
          <a:xfrm>
            <a:off x="2915816" y="14176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0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4" name="ZoneTexte 43"/>
          <p:cNvSpPr txBox="1"/>
          <p:nvPr/>
        </p:nvSpPr>
        <p:spPr>
          <a:xfrm>
            <a:off x="3926626" y="13688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5" name="ZoneTexte 44"/>
          <p:cNvSpPr txBox="1"/>
          <p:nvPr/>
        </p:nvSpPr>
        <p:spPr>
          <a:xfrm>
            <a:off x="4927911" y="137212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6" name="ZoneTexte 45"/>
          <p:cNvSpPr txBox="1"/>
          <p:nvPr/>
        </p:nvSpPr>
        <p:spPr>
          <a:xfrm>
            <a:off x="2832532" y="19075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47" name="ZoneTexte 46"/>
          <p:cNvSpPr txBox="1"/>
          <p:nvPr/>
        </p:nvSpPr>
        <p:spPr>
          <a:xfrm>
            <a:off x="4025142" y="19168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4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8" name="ZoneTexte 47"/>
          <p:cNvSpPr txBox="1"/>
          <p:nvPr/>
        </p:nvSpPr>
        <p:spPr>
          <a:xfrm>
            <a:off x="4979887" y="19075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5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49" name="ZoneTexte 48"/>
          <p:cNvSpPr txBox="1"/>
          <p:nvPr/>
        </p:nvSpPr>
        <p:spPr>
          <a:xfrm>
            <a:off x="2852852" y="22048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6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0" name="ZoneTexte 49"/>
          <p:cNvSpPr txBox="1"/>
          <p:nvPr/>
        </p:nvSpPr>
        <p:spPr>
          <a:xfrm>
            <a:off x="4025142" y="22048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7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4979887" y="22048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8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2" name="ZoneTexte 51"/>
          <p:cNvSpPr txBox="1"/>
          <p:nvPr/>
        </p:nvSpPr>
        <p:spPr>
          <a:xfrm>
            <a:off x="2840868" y="249289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9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3" name="ZoneTexte 52"/>
          <p:cNvSpPr txBox="1"/>
          <p:nvPr/>
        </p:nvSpPr>
        <p:spPr>
          <a:xfrm>
            <a:off x="3980853" y="24928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10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4" name="ZoneTexte 53"/>
          <p:cNvSpPr txBox="1"/>
          <p:nvPr/>
        </p:nvSpPr>
        <p:spPr>
          <a:xfrm>
            <a:off x="5019570" y="252263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11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2769422" y="285293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12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3982282" y="284364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13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7" name="ZoneTexte 56"/>
          <p:cNvSpPr txBox="1"/>
          <p:nvPr/>
        </p:nvSpPr>
        <p:spPr>
          <a:xfrm>
            <a:off x="4965980" y="287841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14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2744393" y="44371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15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4980615" y="442782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17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0" name="ZoneTexte 59"/>
          <p:cNvSpPr txBox="1"/>
          <p:nvPr/>
        </p:nvSpPr>
        <p:spPr>
          <a:xfrm>
            <a:off x="4067944" y="443711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16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6156176" y="1741458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Patch0</a:t>
            </a:r>
            <a:endParaRPr lang="fr-FR" dirty="0"/>
          </a:p>
        </p:txBody>
      </p:sp>
      <p:sp>
        <p:nvSpPr>
          <p:cNvPr id="61" name="ZoneTexte 60"/>
          <p:cNvSpPr txBox="1"/>
          <p:nvPr/>
        </p:nvSpPr>
        <p:spPr>
          <a:xfrm>
            <a:off x="6156176" y="2387811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Patch1</a:t>
            </a:r>
            <a:endParaRPr lang="fr-FR" dirty="0"/>
          </a:p>
        </p:txBody>
      </p:sp>
      <p:sp>
        <p:nvSpPr>
          <p:cNvPr id="62" name="ZoneTexte 61"/>
          <p:cNvSpPr txBox="1"/>
          <p:nvPr/>
        </p:nvSpPr>
        <p:spPr>
          <a:xfrm>
            <a:off x="6156176" y="3651064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Patch2</a:t>
            </a:r>
            <a:endParaRPr lang="fr-FR" dirty="0"/>
          </a:p>
        </p:txBody>
      </p:sp>
      <p:sp>
        <p:nvSpPr>
          <p:cNvPr id="63" name="ZoneTexte 62"/>
          <p:cNvSpPr txBox="1"/>
          <p:nvPr/>
        </p:nvSpPr>
        <p:spPr>
          <a:xfrm>
            <a:off x="6152087" y="4956946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Patch3</a:t>
            </a:r>
            <a:endParaRPr lang="fr-FR" dirty="0"/>
          </a:p>
        </p:txBody>
      </p:sp>
      <p:sp>
        <p:nvSpPr>
          <p:cNvPr id="64" name="ZoneTexte 63"/>
          <p:cNvSpPr txBox="1"/>
          <p:nvPr/>
        </p:nvSpPr>
        <p:spPr>
          <a:xfrm>
            <a:off x="6152087" y="5590078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Patch4</a:t>
            </a:r>
            <a:endParaRPr lang="fr-FR" dirty="0"/>
          </a:p>
        </p:txBody>
      </p:sp>
      <p:sp>
        <p:nvSpPr>
          <p:cNvPr id="65" name="ZoneTexte 64"/>
          <p:cNvSpPr txBox="1"/>
          <p:nvPr/>
        </p:nvSpPr>
        <p:spPr>
          <a:xfrm>
            <a:off x="2713186" y="4725144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18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6" name="ZoneTexte 65"/>
          <p:cNvSpPr txBox="1"/>
          <p:nvPr/>
        </p:nvSpPr>
        <p:spPr>
          <a:xfrm>
            <a:off x="4081338" y="4725144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19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7" name="ZoneTexte 66"/>
          <p:cNvSpPr txBox="1"/>
          <p:nvPr/>
        </p:nvSpPr>
        <p:spPr>
          <a:xfrm>
            <a:off x="5004048" y="4725144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20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8" name="ZoneTexte 67"/>
          <p:cNvSpPr txBox="1"/>
          <p:nvPr/>
        </p:nvSpPr>
        <p:spPr>
          <a:xfrm>
            <a:off x="2785194" y="501317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21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69" name="ZoneTexte 68"/>
          <p:cNvSpPr txBox="1"/>
          <p:nvPr/>
        </p:nvSpPr>
        <p:spPr>
          <a:xfrm>
            <a:off x="4067944" y="501317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22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0" name="ZoneTexte 69"/>
          <p:cNvSpPr txBox="1"/>
          <p:nvPr/>
        </p:nvSpPr>
        <p:spPr>
          <a:xfrm>
            <a:off x="5004048" y="501317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23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1" name="ZoneTexte 70"/>
          <p:cNvSpPr txBox="1"/>
          <p:nvPr/>
        </p:nvSpPr>
        <p:spPr>
          <a:xfrm>
            <a:off x="2785194" y="53012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24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2" name="ZoneTexte 71"/>
          <p:cNvSpPr txBox="1"/>
          <p:nvPr/>
        </p:nvSpPr>
        <p:spPr>
          <a:xfrm>
            <a:off x="4081338" y="53012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25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3" name="ZoneTexte 72"/>
          <p:cNvSpPr txBox="1"/>
          <p:nvPr/>
        </p:nvSpPr>
        <p:spPr>
          <a:xfrm>
            <a:off x="5004048" y="53012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26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4" name="ZoneTexte 73"/>
          <p:cNvSpPr txBox="1"/>
          <p:nvPr/>
        </p:nvSpPr>
        <p:spPr>
          <a:xfrm>
            <a:off x="2713186" y="5949280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27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5" name="ZoneTexte 74"/>
          <p:cNvSpPr txBox="1"/>
          <p:nvPr/>
        </p:nvSpPr>
        <p:spPr>
          <a:xfrm>
            <a:off x="3851920" y="623731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28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76" name="ZoneTexte 75"/>
          <p:cNvSpPr txBox="1"/>
          <p:nvPr/>
        </p:nvSpPr>
        <p:spPr>
          <a:xfrm>
            <a:off x="5004048" y="602128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29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70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 smtClean="0"/>
              <a:t>Multipatch</a:t>
            </a:r>
            <a:r>
              <a:rPr lang="fr-FR" dirty="0" smtClean="0"/>
              <a:t> </a:t>
            </a:r>
            <a:r>
              <a:rPr lang="fr-FR" dirty="0" err="1" smtClean="0"/>
              <a:t>Triangulated</a:t>
            </a:r>
            <a:r>
              <a:rPr lang="fr-FR" dirty="0" smtClean="0"/>
              <a:t> </a:t>
            </a:r>
            <a:r>
              <a:rPr lang="fr-FR" dirty="0" err="1"/>
              <a:t>Fault</a:t>
            </a:r>
            <a:r>
              <a:rPr lang="fr-FR" dirty="0"/>
              <a:t> 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indexing</a:t>
            </a:r>
            <a:endParaRPr lang="en-US" dirty="0"/>
          </a:p>
        </p:txBody>
      </p:sp>
      <p:pic>
        <p:nvPicPr>
          <p:cNvPr id="6" name="Image 5" descr="_ppt_3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484784"/>
            <a:ext cx="6876256" cy="494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42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5762</TotalTime>
  <Words>434</Words>
  <Application>Microsoft Macintosh PowerPoint</Application>
  <PresentationFormat>Présentation à l'écran (4:3)</PresentationFormat>
  <Paragraphs>153</Paragraphs>
  <Slides>15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6" baseType="lpstr">
      <vt:lpstr>Thème Office</vt:lpstr>
      <vt:lpstr>testingPackageCpp.epc</vt:lpstr>
      <vt:lpstr>Individual surfacic representations</vt:lpstr>
      <vt:lpstr>Horizons and Fault 2D Graphical view</vt:lpstr>
      <vt:lpstr>Horizons and Fault 3D Graphical view</vt:lpstr>
      <vt:lpstr>Triangulated Horizons node indexing</vt:lpstr>
      <vt:lpstr>Single Patch Triangulated Fault node indexing</vt:lpstr>
      <vt:lpstr>Single Patch Triangulated Fault node indexing</vt:lpstr>
      <vt:lpstr>Multipatch Triangulated Fault node indexing</vt:lpstr>
      <vt:lpstr>Multipatch Triangulated Fault node indexing</vt:lpstr>
      <vt:lpstr>Screenshot</vt:lpstr>
      <vt:lpstr>Sealed surface framework</vt:lpstr>
      <vt:lpstr>Contacts 3D Graphical view</vt:lpstr>
      <vt:lpstr>IJK Grids</vt:lpstr>
      <vt:lpstr>Single cell 2D Graphical view</vt:lpstr>
      <vt:lpstr>Two cells 2D Graphical view</vt:lpstr>
    </vt:vector>
  </TitlesOfParts>
  <Company>Geosiris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</dc:title>
  <dc:creator>Philippe Verney</dc:creator>
  <cp:lastModifiedBy>Mathieu Poudret</cp:lastModifiedBy>
  <cp:revision>67</cp:revision>
  <dcterms:created xsi:type="dcterms:W3CDTF">2013-05-03T18:13:29Z</dcterms:created>
  <dcterms:modified xsi:type="dcterms:W3CDTF">2014-09-09T07:45:56Z</dcterms:modified>
</cp:coreProperties>
</file>

<file path=docProps/thumbnail.jpeg>
</file>